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5" r:id="rId4"/>
    <p:sldId id="274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8" r:id="rId14"/>
    <p:sldId id="279" r:id="rId15"/>
    <p:sldId id="280" r:id="rId16"/>
    <p:sldId id="281" r:id="rId17"/>
    <p:sldId id="282" r:id="rId18"/>
    <p:sldId id="265" r:id="rId19"/>
    <p:sldId id="262" r:id="rId20"/>
    <p:sldId id="263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D7F"/>
    <a:srgbClr val="E623F4"/>
    <a:srgbClr val="CD0920"/>
    <a:srgbClr val="F6BB1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59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6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703B3-037A-6D4B-A1BF-7C71D1CD0882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6BD8D-D1F9-BC4F-A0B6-8499CABD6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FA2BA-21CB-AC41-BDFF-8AF1F2C23B5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5954-64D3-3547-9E41-BA5D253C7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4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670561"/>
            <a:ext cx="5262880" cy="2929890"/>
          </a:xfrm>
        </p:spPr>
        <p:txBody>
          <a:bodyPr anchor="b" anchorCtr="0"/>
          <a:lstStyle>
            <a:lvl1pPr algn="l">
              <a:defRPr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800" y="4145280"/>
            <a:ext cx="5262880" cy="109728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0" indent="0" algn="l">
              <a:buNone/>
              <a:defRPr sz="22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</a:t>
            </a:r>
          </a:p>
          <a:p>
            <a:pPr lvl="1"/>
            <a:r>
              <a:rPr lang="en-AU" dirty="0" err="1"/>
              <a:t>Subsubtitle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6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6708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07120" y="658368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bg1"/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1158875"/>
            <a:ext cx="8586788" cy="5211763"/>
          </a:xfrm>
        </p:spPr>
        <p:txBody>
          <a:bodyPr/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8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158240"/>
            <a:ext cx="428752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CD0920"/>
                </a:solidFill>
              </a:defRPr>
            </a:lvl1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86325" y="1158875"/>
            <a:ext cx="3881438" cy="4967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Landscap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2080"/>
            <a:ext cx="7518400" cy="650240"/>
          </a:xfrm>
        </p:spPr>
        <p:txBody>
          <a:bodyPr/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5120" y="1158875"/>
            <a:ext cx="8442643" cy="41040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5438" y="5414963"/>
            <a:ext cx="8442325" cy="1077912"/>
          </a:xfrm>
        </p:spPr>
        <p:txBody>
          <a:bodyPr/>
          <a:lstStyle>
            <a:lvl1pPr algn="ctr">
              <a:defRPr sz="2400"/>
            </a:lvl1pPr>
            <a:lvl2pPr algn="ctr">
              <a:defRPr/>
            </a:lvl2pPr>
            <a:lvl3pPr marL="0" indent="0" algn="ctr">
              <a:buNone/>
              <a:defRPr sz="2400"/>
            </a:lvl3pPr>
            <a:lvl4pPr marL="0" indent="0" algn="ctr">
              <a:buNone/>
              <a:defRPr sz="2400"/>
            </a:lvl4pPr>
            <a:lvl5pPr marL="0" indent="0" algn="ctr">
              <a:buNone/>
              <a:defRPr sz="2400"/>
            </a:lvl5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1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6800" y="3850640"/>
            <a:ext cx="5262880" cy="833120"/>
          </a:xfrm>
        </p:spPr>
        <p:txBody>
          <a:bodyPr anchor="b" anchorCtr="0">
            <a:normAutofit/>
          </a:bodyPr>
          <a:lstStyle>
            <a:lvl1pPr algn="l">
              <a:defRPr sz="28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6800" y="4765040"/>
            <a:ext cx="5262880" cy="47752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 b="0" i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subtitle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606799" y="599440"/>
            <a:ext cx="5262563" cy="3159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9680" y="81280"/>
            <a:ext cx="75184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8240"/>
            <a:ext cx="8310880" cy="496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480" y="6573520"/>
            <a:ext cx="513588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73520"/>
            <a:ext cx="447040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fld id="{93D1588C-AB24-5646-A060-72B6CDFB3A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3" r:id="rId4"/>
    <p:sldLayoutId id="2147483651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b="1" i="0" kern="1200">
          <a:solidFill>
            <a:srgbClr val="CD0920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5328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846000" indent="-228600" algn="l" defTabSz="457200" rtl="0" eaLnBrk="1" latinLnBrk="0" hangingPunct="1">
        <a:spcBef>
          <a:spcPts val="0"/>
        </a:spcBef>
        <a:buSzPct val="80000"/>
        <a:buFont typeface="Arial"/>
        <a:buChar char="–"/>
        <a:defRPr sz="22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339200" indent="-228600" algn="l" defTabSz="457200" rtl="0" eaLnBrk="1" latinLnBrk="0" hangingPunct="1">
        <a:spcBef>
          <a:spcPts val="0"/>
        </a:spcBef>
        <a:buSzPct val="80000"/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2D61-5969-2C49-9C28-D802C0932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Optimising Galaxy Formation and Evolution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74B59-48F4-4B4E-9C21-1A8504006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Mawson Sammons</a:t>
            </a:r>
          </a:p>
          <a:p>
            <a:r>
              <a:rPr lang="en-AU" dirty="0"/>
              <a:t>Supervisor: Rodrigo </a:t>
            </a:r>
            <a:r>
              <a:rPr lang="en-AU" dirty="0" err="1"/>
              <a:t>Tobar</a:t>
            </a:r>
            <a:r>
              <a:rPr lang="en-AU" dirty="0"/>
              <a:t> </a:t>
            </a:r>
          </a:p>
          <a:p>
            <a:r>
              <a:rPr lang="en-AU" dirty="0"/>
              <a:t>			  and Dr Claudia </a:t>
            </a:r>
            <a:r>
              <a:rPr lang="en-AU" dirty="0" err="1"/>
              <a:t>lagos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1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2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987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28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7F7D7F"/>
          </a:solidFill>
          <a:ln>
            <a:solidFill>
              <a:srgbClr val="7F7D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674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55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1FB21EC-5B64-264E-8CFA-3536C12B9897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1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Tracking - TREEFROG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C2FEE220-ED5F-5E4F-B8CE-09B324AEF329}"/>
              </a:ext>
            </a:extLst>
          </p:cNvPr>
          <p:cNvSpPr/>
          <p:nvPr/>
        </p:nvSpPr>
        <p:spPr>
          <a:xfrm>
            <a:off x="6121450" y="477101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3DF58E70-4C9C-C24E-9317-AA9110267871}"/>
              </a:ext>
            </a:extLst>
          </p:cNvPr>
          <p:cNvSpPr/>
          <p:nvPr/>
        </p:nvSpPr>
        <p:spPr>
          <a:xfrm>
            <a:off x="5614456" y="4598881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466122F-4A7D-3841-83EA-80ACCF84927A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02B062-D8D8-2644-80DC-0B1DF8D84CAF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1FB21EC-5B64-264E-8CFA-3536C12B9897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06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6C38-D93E-1245-B45A-191310E6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Merger Trees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E692C-1A99-6E46-A17E-BDB9F54A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B8B4-160C-5A47-92A5-259E1B1BF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1703D-BFCD-E248-9CD2-8692287A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27" y="913429"/>
            <a:ext cx="6285706" cy="55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0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9E4-D0A3-8A46-ADC7-D6C9F50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Semi-Analytical Models (SAMs)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C3D54-B9CF-CA41-9009-8F9493C46E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CF12-5B17-9246-A156-AF5A0C910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575EA-0638-FC4D-9C20-9D5F1EA4F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SHARK</a:t>
            </a:r>
          </a:p>
          <a:p>
            <a:endParaRPr lang="en-AU" dirty="0"/>
          </a:p>
          <a:p>
            <a:r>
              <a:rPr lang="en-AU" dirty="0"/>
              <a:t>Physical Processes:</a:t>
            </a:r>
          </a:p>
          <a:p>
            <a:r>
              <a:rPr lang="en-AU" sz="1600" dirty="0"/>
              <a:t>Gas cooling in halos</a:t>
            </a:r>
          </a:p>
          <a:p>
            <a:r>
              <a:rPr lang="en-AU" sz="1600" dirty="0"/>
              <a:t>Stellar formation </a:t>
            </a:r>
          </a:p>
          <a:p>
            <a:r>
              <a:rPr lang="en-AU" sz="1600" dirty="0"/>
              <a:t>Stellar feedback</a:t>
            </a:r>
          </a:p>
          <a:p>
            <a:r>
              <a:rPr lang="en-AU" sz="1600" dirty="0"/>
              <a:t>Black hole feedback</a:t>
            </a:r>
          </a:p>
          <a:p>
            <a:r>
              <a:rPr lang="en-AU" sz="1600" dirty="0"/>
              <a:t>Galaxy mergers</a:t>
            </a:r>
          </a:p>
          <a:p>
            <a:r>
              <a:rPr lang="en-AU" sz="1600" dirty="0"/>
              <a:t>Disk instabilities</a:t>
            </a:r>
          </a:p>
          <a:p>
            <a:r>
              <a:rPr lang="en-AU" sz="1600" dirty="0" err="1"/>
              <a:t>Photoionisation</a:t>
            </a:r>
            <a:r>
              <a:rPr lang="en-AU" sz="1600" dirty="0"/>
              <a:t> feedback</a:t>
            </a:r>
          </a:p>
          <a:p>
            <a:r>
              <a:rPr lang="en-AU" sz="1600" dirty="0"/>
              <a:t>Environmental effects</a:t>
            </a:r>
          </a:p>
          <a:p>
            <a:r>
              <a:rPr lang="en-AU" sz="1600" dirty="0"/>
              <a:t>Etc…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D2D7A-E555-A14A-9D0B-A9862620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24" y="1516856"/>
            <a:ext cx="453789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Λ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𝐶𝐷𝑀</m:t>
                    </m:r>
                  </m:oMath>
                </a14:m>
                <a:r>
                  <a:rPr lang="en-AU" dirty="0"/>
                  <a:t> N-Body Simulations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1E1E7-8F2F-9D4D-BAEA-A9560B0DD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92" t="-16981" b="-415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8683C7EE-F08D-3945-9AFA-EBE7733A258B}"/>
              </a:ext>
            </a:extLst>
          </p:cNvPr>
          <p:cNvSpPr/>
          <p:nvPr/>
        </p:nvSpPr>
        <p:spPr>
          <a:xfrm>
            <a:off x="4177082" y="1907220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1F7E68B-BF12-1D4F-8C43-6AE2BEA37524}"/>
              </a:ext>
            </a:extLst>
          </p:cNvPr>
          <p:cNvSpPr/>
          <p:nvPr/>
        </p:nvSpPr>
        <p:spPr>
          <a:xfrm rot="10800000">
            <a:off x="4208092" y="4953035"/>
            <a:ext cx="76708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78B205B-5DD3-A04D-BD32-1DEEF7B5F6A5}"/>
              </a:ext>
            </a:extLst>
          </p:cNvPr>
          <p:cNvSpPr/>
          <p:nvPr/>
        </p:nvSpPr>
        <p:spPr>
          <a:xfrm rot="5400000">
            <a:off x="6307412" y="3496537"/>
            <a:ext cx="564175" cy="400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134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5735-1119-ED40-A07D-1B2B3176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53C01-7EE3-244E-A627-66D6A0BE3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2BE6-49AE-4D45-9C92-A131469A9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2D2BC-77C7-B34F-B942-BCC4EC62E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 err="1"/>
              <a:t>Springel</a:t>
            </a:r>
            <a:r>
              <a:rPr lang="en-AU" sz="1200" b="0" dirty="0"/>
              <a:t>, Volker, Simon D. M. White, Adrian Jenkins, Carlos S. </a:t>
            </a:r>
            <a:r>
              <a:rPr lang="en-AU" sz="1200" b="0" dirty="0" err="1"/>
              <a:t>Frenk</a:t>
            </a:r>
            <a:r>
              <a:rPr lang="en-AU" sz="1200" b="0" dirty="0"/>
              <a:t>, Naoki Yoshida, Liang Gao, and Julio Navarro et al. 2005. "Simulations Of The Formation, Evolution And Clustering Of Galaxies And Quasars". </a:t>
            </a:r>
            <a:r>
              <a:rPr lang="en-AU" sz="1200" b="0" i="1" dirty="0"/>
              <a:t>Nature</a:t>
            </a:r>
            <a:r>
              <a:rPr lang="en-AU" sz="1200" b="0" dirty="0"/>
              <a:t> 435 (7042): 629-636. doi:10.1038/nature03597.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Ruiz, Andrés N., Sofía A. Cora, Nelson D. Padilla, Mariano J. Domínguez, Cristian A. Vega- Martínez, Tomás E. </a:t>
            </a:r>
            <a:r>
              <a:rPr lang="en-AU" sz="1200" b="0" dirty="0" err="1"/>
              <a:t>Tecce</a:t>
            </a:r>
            <a:r>
              <a:rPr lang="en-AU" sz="1200" b="0" dirty="0"/>
              <a:t>, and Álvaro </a:t>
            </a:r>
            <a:r>
              <a:rPr lang="en-AU" sz="1200" b="0" dirty="0" err="1"/>
              <a:t>Orsi</a:t>
            </a:r>
            <a:r>
              <a:rPr lang="en-AU" sz="1200" b="0" dirty="0"/>
              <a:t> et al. 2015. "CALIBRATION OF SEMI-ANALYTIC MODELS OF GALAXY FORMATION USING PARTICLE SWARM OPTIMIZATION". </a:t>
            </a:r>
            <a:r>
              <a:rPr lang="en-AU" sz="1200" b="0" i="1" dirty="0"/>
              <a:t>The Astrophysical Journal</a:t>
            </a:r>
            <a:r>
              <a:rPr lang="en-AU" sz="1200" b="0" dirty="0"/>
              <a:t> 801 (2): 139. doi:10.1088/0004-637x/801/2/139.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Lagos, Claudia del P, Rodrigo J </a:t>
            </a:r>
            <a:r>
              <a:rPr lang="en-AU" sz="1200" b="0" dirty="0" err="1"/>
              <a:t>Tobar</a:t>
            </a:r>
            <a:r>
              <a:rPr lang="en-AU" sz="1200" b="0" dirty="0"/>
              <a:t>, Aaron S G </a:t>
            </a:r>
            <a:r>
              <a:rPr lang="en-AU" sz="1200" b="0" dirty="0" err="1"/>
              <a:t>Robotham</a:t>
            </a:r>
            <a:r>
              <a:rPr lang="en-AU" sz="1200" b="0" dirty="0"/>
              <a:t>, </a:t>
            </a:r>
            <a:r>
              <a:rPr lang="en-AU" sz="1200" b="0" dirty="0" err="1"/>
              <a:t>Danail</a:t>
            </a:r>
            <a:r>
              <a:rPr lang="en-AU" sz="1200" b="0" dirty="0"/>
              <a:t> </a:t>
            </a:r>
            <a:r>
              <a:rPr lang="en-AU" sz="1200" b="0" dirty="0" err="1"/>
              <a:t>Obreschkow</a:t>
            </a:r>
            <a:r>
              <a:rPr lang="en-AU" sz="1200" b="0" dirty="0"/>
              <a:t>, Peter D Mitchell, Chris Power, and Pascal J Elahi. 2018. "Shark: Introducing An Open Source, Free, And Flexible Semi-Analytic Model Of Galaxy Formation". </a:t>
            </a:r>
            <a:r>
              <a:rPr lang="en-AU" sz="1200" b="0" i="1" dirty="0"/>
              <a:t>Monthly Notices Of The Royal Astronomical Society</a:t>
            </a:r>
            <a:r>
              <a:rPr lang="en-AU" sz="1200" b="0" dirty="0"/>
              <a:t> 481 (3): 3573-3603. doi:10.1093/</a:t>
            </a:r>
            <a:r>
              <a:rPr lang="en-AU" sz="1200" b="0" dirty="0" err="1"/>
              <a:t>mnras</a:t>
            </a:r>
            <a:r>
              <a:rPr lang="en-AU" sz="1200" b="0" dirty="0"/>
              <a:t>/sty2440.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dirty="0"/>
              <a:t>Baugh, C M. 2006. "A Primer On Hierarchical Galaxy Formation: The Semi-Analytical Approach". </a:t>
            </a:r>
            <a:r>
              <a:rPr lang="en-AU" sz="1200" b="0" i="1" dirty="0"/>
              <a:t>Reports On Progress In Physics</a:t>
            </a:r>
            <a:r>
              <a:rPr lang="en-AU" sz="1200" b="0" dirty="0"/>
              <a:t> 69 (12): 3101-3156. doi:10.1088/0034-4885/69/12/r02.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8344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8C3-416A-6846-86EA-B989AA2D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Particle Swarm Optimisation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FEFC6-9AF9-514C-9E3A-42603331B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1B835-8F75-FC4A-828A-D88DD4212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2DD88-3B73-2448-8F67-3E6B8AA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90" y="1641393"/>
            <a:ext cx="4546733" cy="2285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0BE81-FFF1-CC43-8D13-4A0625F9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30" y="1329477"/>
            <a:ext cx="3879037" cy="2909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93E239-A0B5-CF4E-A2B1-F30A75A1A150}"/>
                  </a:ext>
                </a:extLst>
              </p:cNvPr>
              <p:cNvSpPr txBox="1"/>
              <p:nvPr/>
            </p:nvSpPr>
            <p:spPr>
              <a:xfrm>
                <a:off x="351193" y="4584024"/>
                <a:ext cx="83356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93E239-A0B5-CF4E-A2B1-F30A75A1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93" y="4584024"/>
                <a:ext cx="833560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F20C4ED-8D92-A84B-B1AC-F3FD17E61218}"/>
              </a:ext>
            </a:extLst>
          </p:cNvPr>
          <p:cNvSpPr txBox="1"/>
          <p:nvPr/>
        </p:nvSpPr>
        <p:spPr>
          <a:xfrm>
            <a:off x="1967873" y="5067793"/>
            <a:ext cx="100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Initial Velocity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53C90-4EEB-364E-97B2-00C270C4F561}"/>
              </a:ext>
            </a:extLst>
          </p:cNvPr>
          <p:cNvSpPr txBox="1"/>
          <p:nvPr/>
        </p:nvSpPr>
        <p:spPr>
          <a:xfrm>
            <a:off x="3918563" y="5067793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Acceleration towards current minimum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73C04-D95A-C54D-98C0-91A020A406C2}"/>
              </a:ext>
            </a:extLst>
          </p:cNvPr>
          <p:cNvSpPr txBox="1"/>
          <p:nvPr/>
        </p:nvSpPr>
        <p:spPr>
          <a:xfrm>
            <a:off x="6383465" y="5072559"/>
            <a:ext cx="1551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Acceleration towards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139254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8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0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7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7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8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8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E1E7-8F2F-9D4D-BAEA-A9560B0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Group Finding - </a:t>
            </a:r>
            <a:r>
              <a:rPr lang="en-AU" dirty="0" err="1"/>
              <a:t>VELOCIraptor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385-6EA5-E241-9C94-87F1B6E44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FRBs : Searches and Sensitivites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D701-8296-6546-8633-FBA0A1B08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3D1588C-AB24-5646-A060-72B6CDFB3A5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6D6A3-5CA1-AB4D-9B14-B290A33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84" y="992265"/>
            <a:ext cx="3151081" cy="236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8642-D045-1244-B4D8-97A22B6B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9" y="992265"/>
            <a:ext cx="3151081" cy="2363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BBBC-7439-2447-9A51-939005E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60" y="4038080"/>
            <a:ext cx="3151081" cy="236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5303E-7942-5849-819C-99E3B3BC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038080"/>
            <a:ext cx="3151081" cy="236331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6CC01C93-C059-C046-81BB-804E76862A5D}"/>
              </a:ext>
            </a:extLst>
          </p:cNvPr>
          <p:cNvSpPr/>
          <p:nvPr/>
        </p:nvSpPr>
        <p:spPr>
          <a:xfrm>
            <a:off x="2263774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D69ED0-BEB4-3C48-BD01-A48AA44F8DED}"/>
              </a:ext>
            </a:extLst>
          </p:cNvPr>
          <p:cNvSpPr/>
          <p:nvPr/>
        </p:nvSpPr>
        <p:spPr>
          <a:xfrm>
            <a:off x="6109756" y="1718190"/>
            <a:ext cx="873126" cy="821810"/>
          </a:xfrm>
          <a:prstGeom prst="donut">
            <a:avLst>
              <a:gd name="adj" fmla="val 102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BD9E7EF-DC8A-E245-9A6D-EBEEC7D0A943}"/>
              </a:ext>
            </a:extLst>
          </p:cNvPr>
          <p:cNvSpPr/>
          <p:nvPr/>
        </p:nvSpPr>
        <p:spPr>
          <a:xfrm>
            <a:off x="2138361" y="4742493"/>
            <a:ext cx="873126" cy="821810"/>
          </a:xfrm>
          <a:prstGeom prst="donut">
            <a:avLst>
              <a:gd name="adj" fmla="val 10246"/>
            </a:avLst>
          </a:prstGeom>
          <a:solidFill>
            <a:srgbClr val="E623F4"/>
          </a:solidFill>
          <a:ln>
            <a:solidFill>
              <a:srgbClr val="E623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E20B1D61-7631-E447-8CCA-BD80EC2FF902}"/>
              </a:ext>
            </a:extLst>
          </p:cNvPr>
          <p:cNvSpPr/>
          <p:nvPr/>
        </p:nvSpPr>
        <p:spPr>
          <a:xfrm>
            <a:off x="1605967" y="1665920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CA000F16-ED72-2F4E-B419-62C070F0DE9A}"/>
              </a:ext>
            </a:extLst>
          </p:cNvPr>
          <p:cNvSpPr/>
          <p:nvPr/>
        </p:nvSpPr>
        <p:spPr>
          <a:xfrm>
            <a:off x="5545876" y="1629288"/>
            <a:ext cx="495300" cy="508000"/>
          </a:xfrm>
          <a:prstGeom prst="donut">
            <a:avLst>
              <a:gd name="adj" fmla="val 14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3A00DE28-F98D-2441-B0BC-F7F0A1DA4BC6}"/>
              </a:ext>
            </a:extLst>
          </p:cNvPr>
          <p:cNvSpPr/>
          <p:nvPr/>
        </p:nvSpPr>
        <p:spPr>
          <a:xfrm>
            <a:off x="1513203" y="4517010"/>
            <a:ext cx="495300" cy="508000"/>
          </a:xfrm>
          <a:prstGeom prst="donut">
            <a:avLst>
              <a:gd name="adj" fmla="val 1453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2533"/>
      </p:ext>
    </p:extLst>
  </p:cSld>
  <p:clrMapOvr>
    <a:masterClrMapping/>
  </p:clrMapOvr>
</p:sld>
</file>

<file path=ppt/theme/theme1.xml><?xml version="1.0" encoding="utf-8"?>
<a:theme xmlns:a="http://schemas.openxmlformats.org/drawingml/2006/main" name="ICRAR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309</Words>
  <Application>Microsoft Macintosh PowerPoint</Application>
  <PresentationFormat>On-screen Show (4:3)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Helvetica Neue</vt:lpstr>
      <vt:lpstr>ICRAR Black</vt:lpstr>
      <vt:lpstr>Optimising Galaxy Formation and Evolution Models</vt:lpstr>
      <vt:lpstr>ΛCDM N-Body Simulations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Finding - VELOCIraptor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Group Tracking - TREEFROG</vt:lpstr>
      <vt:lpstr>Merger Trees</vt:lpstr>
      <vt:lpstr>Semi-Analytical Models (SAMs)</vt:lpstr>
      <vt:lpstr>References</vt:lpstr>
      <vt:lpstr>Particle Swarm Optimisation</vt:lpstr>
    </vt:vector>
  </TitlesOfParts>
  <Company>The University of Western Australia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Kirsten Gottschalk</dc:creator>
  <cp:lastModifiedBy>Mawson Sammons</cp:lastModifiedBy>
  <cp:revision>28</cp:revision>
  <dcterms:created xsi:type="dcterms:W3CDTF">2014-01-21T06:00:06Z</dcterms:created>
  <dcterms:modified xsi:type="dcterms:W3CDTF">2018-12-06T09:48:59Z</dcterms:modified>
</cp:coreProperties>
</file>